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Libre Franklin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Franklin Gothic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jyOmeFJJXxaqrycZhu0rvEX0Az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LibreFranklin-bold.fntdata"/><Relationship Id="rId45" Type="http://schemas.openxmlformats.org/officeDocument/2006/relationships/font" Target="fonts/LibreFrankl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Franklin-boldItalic.fntdata"/><Relationship Id="rId47" Type="http://schemas.openxmlformats.org/officeDocument/2006/relationships/font" Target="fonts/LibreFranklin-italic.fntdata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FranklinGothic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1f22d8e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d1f22d8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1f22d8e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d1f22d8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d1f22d8e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d1f22d8e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d1f22d8e5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d1f22d8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7055065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705506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e7055065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e70550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e705506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e705506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705506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705506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7055065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7055065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70550651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705506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d1f22d8e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d1f22d8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e70550651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e7055065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e70550651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e7055065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70550651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705506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70550651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7055065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705506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705506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e7055065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e7055065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e70550651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e7055065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e7055065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e7055065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7055065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7055065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d2f56f3c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d2f56f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2fdd57f8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2fdd57f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2f56f3c6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d2f56f3c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2f56f3c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d2f56f3c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d2f56f3c6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d2f56f3c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d33fb49f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d33fb49f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33fb49f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d33fb49f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d33fb49f6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d33fb49f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d2f56f3c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d2f56f3c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d2f56f3c6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d2f56f3c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d2f56f3c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d2f56f3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d33fb49f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d33fb49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1f22d8e5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1f22d8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d481ef38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d481ef3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1f22d8e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1f22d8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1f22d8e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1f22d8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2fdd57f8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2fdd57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1f22d8e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1f22d8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d1f22d8e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d1f22d8e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6" name="Google Shape;46;p8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aws.amazon.com/getting-started/projects/build-serverless-web-app-lambda-apigateway-s3-dynamodb-cognito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Franklin Gothic"/>
              <a:buNone/>
            </a:pPr>
            <a:r>
              <a:rPr b="1" lang="en-US" sz="5400"/>
              <a:t>SERVERLESS COMPUTING</a:t>
            </a:r>
            <a:endParaRPr b="1"/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b="1" lang="en-US" sz="2000"/>
              <a:t>- MANSOUREH LORD, ASHU GURU, KARTHIKA DHARMIA RAJENDRAN</a:t>
            </a:r>
            <a:endParaRPr b="1"/>
          </a:p>
        </p:txBody>
      </p:sp>
      <p:sp>
        <p:nvSpPr>
          <p:cNvPr id="97" name="Google Shape;9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logo&#10;&#10;Description automatically generated"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1f22d8e5_0_3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A web page extracting employee details</a:t>
            </a:r>
            <a:endParaRPr b="1" sz="4800"/>
          </a:p>
        </p:txBody>
      </p:sp>
      <p:sp>
        <p:nvSpPr>
          <p:cNvPr id="173" name="Google Shape;173;g7d1f22d8e5_0_32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7d1f22d8e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50" y="2925775"/>
            <a:ext cx="5606023" cy="2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7d1f22d8e5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2282375"/>
            <a:ext cx="4742777" cy="3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1f22d8e5_0_56"/>
          <p:cNvSpPr txBox="1"/>
          <p:nvPr>
            <p:ph type="title"/>
          </p:nvPr>
        </p:nvSpPr>
        <p:spPr>
          <a:xfrm>
            <a:off x="375775" y="702150"/>
            <a:ext cx="112350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AWS Lambda Execution context and </a:t>
            </a:r>
            <a:r>
              <a:rPr b="1" lang="en-US" sz="4000"/>
              <a:t>Limitations</a:t>
            </a:r>
            <a:endParaRPr b="1" sz="4000"/>
          </a:p>
        </p:txBody>
      </p:sp>
      <p:sp>
        <p:nvSpPr>
          <p:cNvPr id="181" name="Google Shape;181;g7d1f22d8e5_0_56"/>
          <p:cNvSpPr txBox="1"/>
          <p:nvPr>
            <p:ph idx="1" type="body"/>
          </p:nvPr>
        </p:nvSpPr>
        <p:spPr>
          <a:xfrm>
            <a:off x="478525" y="1890751"/>
            <a:ext cx="11029500" cy="408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Languages supported</a:t>
            </a:r>
            <a:endParaRPr b="1"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Node.js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Python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Ruby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Java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Go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.NET Core</a:t>
            </a:r>
            <a:endParaRPr/>
          </a:p>
        </p:txBody>
      </p:sp>
      <p:pic>
        <p:nvPicPr>
          <p:cNvPr id="182" name="Google Shape;182;g7d1f22d8e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00" y="1990250"/>
            <a:ext cx="5859401" cy="39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1f22d8e5_0_63"/>
          <p:cNvSpPr txBox="1"/>
          <p:nvPr>
            <p:ph type="title"/>
          </p:nvPr>
        </p:nvSpPr>
        <p:spPr>
          <a:xfrm>
            <a:off x="508000" y="836925"/>
            <a:ext cx="10968000" cy="103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Managed Container Services</a:t>
            </a:r>
            <a:endParaRPr b="1" sz="3600"/>
          </a:p>
        </p:txBody>
      </p:sp>
      <p:sp>
        <p:nvSpPr>
          <p:cNvPr id="188" name="Google Shape;188;g7d1f22d8e5_0_63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7d1f22d8e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260075"/>
            <a:ext cx="10656999" cy="37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7d1f22d8e5_0_63"/>
          <p:cNvSpPr txBox="1"/>
          <p:nvPr/>
        </p:nvSpPr>
        <p:spPr>
          <a:xfrm flipH="1">
            <a:off x="0" y="6582150"/>
            <a:ext cx="3000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0000FF"/>
                </a:solidFill>
              </a:rPr>
              <a:t>https://aws.amazon.com/lambda/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1f22d8e5_0_6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Run Containers Serverless</a:t>
            </a:r>
            <a:endParaRPr b="1" sz="4800"/>
          </a:p>
        </p:txBody>
      </p:sp>
      <p:sp>
        <p:nvSpPr>
          <p:cNvPr id="196" name="Google Shape;196;g7d1f22d8e5_0_69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g7d1f22d8e5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50" y="2032000"/>
            <a:ext cx="11323823" cy="3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7d1f22d8e5_0_69"/>
          <p:cNvSpPr txBox="1"/>
          <p:nvPr/>
        </p:nvSpPr>
        <p:spPr>
          <a:xfrm>
            <a:off x="0" y="6553725"/>
            <a:ext cx="5692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accent2"/>
                </a:solidFill>
              </a:rPr>
              <a:t>https://aws.amazon.com/blogs/aws/aws-fargate/</a:t>
            </a:r>
            <a:endParaRPr sz="1100" u="sng">
              <a:solidFill>
                <a:schemeClr val="accent2"/>
              </a:solidFill>
            </a:endParaRPr>
          </a:p>
        </p:txBody>
      </p:sp>
      <p:pic>
        <p:nvPicPr>
          <p:cNvPr id="199" name="Google Shape;199;g7d1f22d8e5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63" y="5505175"/>
            <a:ext cx="11206799" cy="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6e705506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0" y="0"/>
            <a:ext cx="12010398" cy="74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70550651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/>
              <a:t>T</a:t>
            </a:r>
            <a:r>
              <a:rPr b="1" lang="en-US" sz="4600"/>
              <a:t>oolkit for Building Serverless Applications</a:t>
            </a:r>
            <a:endParaRPr b="1" sz="4600"/>
          </a:p>
        </p:txBody>
      </p:sp>
      <p:sp>
        <p:nvSpPr>
          <p:cNvPr id="210" name="Google Shape;210;g6e70550651_0_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AWS Lambda with Amazon Web Services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Microsoft Azure with Azure Functions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IBM Bluemix with IBM Cloud Functions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Google Cloud using Google Cloud Functions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Oracle Cloud using Oracle Fn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Kubeless based on Kubernetes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Spotinst and Webtask by Auth0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70550651_0_26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Working Example</a:t>
            </a:r>
            <a:endParaRPr sz="4800"/>
          </a:p>
        </p:txBody>
      </p:sp>
      <p:pic>
        <p:nvPicPr>
          <p:cNvPr id="216" name="Google Shape;216;g6e7055065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63" y="1759671"/>
            <a:ext cx="858202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6e70550651_0_26"/>
          <p:cNvSpPr txBox="1"/>
          <p:nvPr/>
        </p:nvSpPr>
        <p:spPr>
          <a:xfrm>
            <a:off x="1848600" y="6573500"/>
            <a:ext cx="84948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https://aws.amazon.com/getting-started/projects/build-serverless-web-app-lambda-apigateway-s3-dynamodb-cognito/</a:t>
            </a:r>
            <a:endParaRPr/>
          </a:p>
        </p:txBody>
      </p:sp>
      <p:sp>
        <p:nvSpPr>
          <p:cNvPr id="218" name="Google Shape;218;g6e70550651_0_26"/>
          <p:cNvSpPr txBox="1"/>
          <p:nvPr/>
        </p:nvSpPr>
        <p:spPr>
          <a:xfrm>
            <a:off x="262875" y="2430625"/>
            <a:ext cx="3347100" cy="4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Serverless Web Application deployed using </a:t>
            </a:r>
            <a:r>
              <a:rPr b="1" lang="en-US" sz="3600"/>
              <a:t>Serverless Framework</a:t>
            </a:r>
            <a:endParaRPr b="1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e70550651_0_3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Serverless Framework: Fundamentals</a:t>
            </a:r>
            <a:endParaRPr/>
          </a:p>
        </p:txBody>
      </p:sp>
      <p:sp>
        <p:nvSpPr>
          <p:cNvPr id="224" name="Google Shape;224;g6e70550651_0_38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3600"/>
              <a:t>Functions</a:t>
            </a:r>
            <a:r>
              <a:rPr lang="en-US" sz="3600"/>
              <a:t> - The package of code</a:t>
            </a:r>
            <a:endParaRPr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/>
              <a:t>Events</a:t>
            </a:r>
            <a:r>
              <a:rPr lang="en-US" sz="3600"/>
              <a:t> - The Trigger</a:t>
            </a:r>
            <a:endParaRPr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/>
              <a:t>Resources </a:t>
            </a:r>
            <a:r>
              <a:rPr lang="en-US" sz="3600"/>
              <a:t>-</a:t>
            </a:r>
            <a:r>
              <a:rPr b="1" lang="en-US" sz="3600"/>
              <a:t> </a:t>
            </a:r>
            <a:r>
              <a:rPr lang="en-US" sz="3600"/>
              <a:t>Compute, Storage, etc.</a:t>
            </a:r>
            <a:endParaRPr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600"/>
              <a:t>Services </a:t>
            </a:r>
            <a:r>
              <a:rPr lang="en-US" sz="3600"/>
              <a:t>- The Project File</a:t>
            </a:r>
            <a:endParaRPr sz="36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3600"/>
              <a:t>Plugins </a:t>
            </a:r>
            <a:r>
              <a:rPr lang="en-US" sz="3600"/>
              <a:t>- Extensions 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70550651_0_55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1: Setup Your Environment</a:t>
            </a:r>
            <a:endParaRPr/>
          </a:p>
        </p:txBody>
      </p:sp>
      <p:pic>
        <p:nvPicPr>
          <p:cNvPr id="230" name="Google Shape;230;g6e70550651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00" y="2306875"/>
            <a:ext cx="1829051" cy="24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6e70550651_0_55"/>
          <p:cNvSpPr/>
          <p:nvPr/>
        </p:nvSpPr>
        <p:spPr>
          <a:xfrm>
            <a:off x="242175" y="1921600"/>
            <a:ext cx="429300" cy="42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</a:t>
            </a:r>
            <a:endParaRPr b="1"/>
          </a:p>
        </p:txBody>
      </p:sp>
      <p:sp>
        <p:nvSpPr>
          <p:cNvPr id="232" name="Google Shape;232;g6e70550651_0_55"/>
          <p:cNvSpPr txBox="1"/>
          <p:nvPr/>
        </p:nvSpPr>
        <p:spPr>
          <a:xfrm>
            <a:off x="3313425" y="2427950"/>
            <a:ext cx="3412500" cy="10788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mkdir myproject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sudo npm install -g serverless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cd 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myproject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3" name="Google Shape;233;g6e70550651_0_55"/>
          <p:cNvSpPr/>
          <p:nvPr/>
        </p:nvSpPr>
        <p:spPr>
          <a:xfrm>
            <a:off x="3102525" y="2141775"/>
            <a:ext cx="429300" cy="42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</a:t>
            </a:r>
            <a:endParaRPr b="1"/>
          </a:p>
        </p:txBody>
      </p:sp>
      <p:pic>
        <p:nvPicPr>
          <p:cNvPr id="234" name="Google Shape;234;g6e70550651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800" y="1816925"/>
            <a:ext cx="4264920" cy="496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6e70550651_0_55"/>
          <p:cNvSpPr/>
          <p:nvPr/>
        </p:nvSpPr>
        <p:spPr>
          <a:xfrm>
            <a:off x="6612375" y="4084775"/>
            <a:ext cx="429300" cy="42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</a:t>
            </a:r>
            <a:endParaRPr b="1"/>
          </a:p>
        </p:txBody>
      </p:sp>
      <p:sp>
        <p:nvSpPr>
          <p:cNvPr id="236" name="Google Shape;236;g6e70550651_0_55"/>
          <p:cNvSpPr/>
          <p:nvPr/>
        </p:nvSpPr>
        <p:spPr>
          <a:xfrm>
            <a:off x="9004550" y="5752375"/>
            <a:ext cx="5505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6e70550651_0_55"/>
          <p:cNvSpPr/>
          <p:nvPr/>
        </p:nvSpPr>
        <p:spPr>
          <a:xfrm>
            <a:off x="8034125" y="4011400"/>
            <a:ext cx="5505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e70550651_0_55"/>
          <p:cNvSpPr txBox="1"/>
          <p:nvPr/>
        </p:nvSpPr>
        <p:spPr>
          <a:xfrm>
            <a:off x="94425" y="5686150"/>
            <a:ext cx="6445500" cy="864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sls config credentials -o --provider aws --key THEKEY --secret THESECRET</a:t>
            </a:r>
            <a:endParaRPr sz="2400"/>
          </a:p>
        </p:txBody>
      </p:sp>
      <p:pic>
        <p:nvPicPr>
          <p:cNvPr id="239" name="Google Shape;239;g6e70550651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750" y="4921711"/>
            <a:ext cx="3343451" cy="76443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6e70550651_0_55"/>
          <p:cNvSpPr/>
          <p:nvPr/>
        </p:nvSpPr>
        <p:spPr>
          <a:xfrm>
            <a:off x="919500" y="5298125"/>
            <a:ext cx="429300" cy="42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70550651_0_42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2.1: </a:t>
            </a:r>
            <a:r>
              <a:rPr b="1" lang="en-US" sz="4800"/>
              <a:t>Generate the Template</a:t>
            </a:r>
            <a:endParaRPr b="1" sz="4800"/>
          </a:p>
        </p:txBody>
      </p:sp>
      <p:pic>
        <p:nvPicPr>
          <p:cNvPr id="246" name="Google Shape;246;g6e7055065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8" y="1827933"/>
            <a:ext cx="10176833" cy="483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6e70550651_0_42"/>
          <p:cNvSpPr/>
          <p:nvPr/>
        </p:nvSpPr>
        <p:spPr>
          <a:xfrm flipH="1">
            <a:off x="5889225" y="21730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d1f22d8e5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Traditional monolithic architecture</a:t>
            </a:r>
            <a:endParaRPr b="1" sz="4800"/>
          </a:p>
        </p:txBody>
      </p:sp>
      <p:sp>
        <p:nvSpPr>
          <p:cNvPr id="106" name="Google Shape;106;g7d1f22d8e5_0_0"/>
          <p:cNvSpPr txBox="1"/>
          <p:nvPr>
            <p:ph idx="1" type="body"/>
          </p:nvPr>
        </p:nvSpPr>
        <p:spPr>
          <a:xfrm>
            <a:off x="581200" y="2104676"/>
            <a:ext cx="11029500" cy="387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7d1f22d8e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50" y="2019525"/>
            <a:ext cx="3026150" cy="43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7d1f22d8e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700" y="2256913"/>
            <a:ext cx="4676474" cy="36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e70550651_0_83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2.2: Generate the Template</a:t>
            </a:r>
            <a:endParaRPr/>
          </a:p>
        </p:txBody>
      </p:sp>
      <p:pic>
        <p:nvPicPr>
          <p:cNvPr id="253" name="Google Shape;253;g6e70550651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250" y="1969333"/>
            <a:ext cx="10176833" cy="483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6e70550651_0_83"/>
          <p:cNvSpPr/>
          <p:nvPr/>
        </p:nvSpPr>
        <p:spPr>
          <a:xfrm flipH="1">
            <a:off x="6625225" y="46371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e70550651_0_78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3: Write the Functions</a:t>
            </a:r>
            <a:endParaRPr/>
          </a:p>
        </p:txBody>
      </p:sp>
      <p:pic>
        <p:nvPicPr>
          <p:cNvPr id="260" name="Google Shape;260;g6e70550651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38" y="1936333"/>
            <a:ext cx="8513318" cy="483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e70550651_0_78"/>
          <p:cNvSpPr/>
          <p:nvPr/>
        </p:nvSpPr>
        <p:spPr>
          <a:xfrm flipH="1">
            <a:off x="9993675" y="2600700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e70550651_0_90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4: Configure the Services</a:t>
            </a:r>
            <a:endParaRPr/>
          </a:p>
        </p:txBody>
      </p:sp>
      <p:pic>
        <p:nvPicPr>
          <p:cNvPr id="267" name="Google Shape;267;g6e70550651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650" y="1859258"/>
            <a:ext cx="8513318" cy="483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6e70550651_0_90"/>
          <p:cNvSpPr/>
          <p:nvPr/>
        </p:nvSpPr>
        <p:spPr>
          <a:xfrm flipH="1">
            <a:off x="9355200" y="31180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e70550651_0_46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Step 5: Deploy</a:t>
            </a:r>
            <a:endParaRPr/>
          </a:p>
        </p:txBody>
      </p:sp>
      <p:pic>
        <p:nvPicPr>
          <p:cNvPr id="274" name="Google Shape;274;g6e7055065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850" y="1837233"/>
            <a:ext cx="8140125" cy="483534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6e70550651_0_46"/>
          <p:cNvSpPr/>
          <p:nvPr/>
        </p:nvSpPr>
        <p:spPr>
          <a:xfrm flipH="1">
            <a:off x="5403350" y="2083300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6e70550651_0_46"/>
          <p:cNvSpPr/>
          <p:nvPr/>
        </p:nvSpPr>
        <p:spPr>
          <a:xfrm flipH="1">
            <a:off x="3486250" y="44042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6e70550651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2331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6e70550651_0_50"/>
          <p:cNvSpPr/>
          <p:nvPr/>
        </p:nvSpPr>
        <p:spPr>
          <a:xfrm flipH="1">
            <a:off x="1649600" y="58622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6e70550651_0_50"/>
          <p:cNvSpPr/>
          <p:nvPr/>
        </p:nvSpPr>
        <p:spPr>
          <a:xfrm flipH="1">
            <a:off x="5996050" y="1333050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e70550651_0_50"/>
          <p:cNvSpPr/>
          <p:nvPr/>
        </p:nvSpPr>
        <p:spPr>
          <a:xfrm flipH="1">
            <a:off x="10947900" y="3037600"/>
            <a:ext cx="291300" cy="354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6e70550651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218450"/>
            <a:ext cx="1172331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6e70550651_0_106"/>
          <p:cNvSpPr/>
          <p:nvPr/>
        </p:nvSpPr>
        <p:spPr>
          <a:xfrm flipH="1">
            <a:off x="9056275" y="12339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6e70550651_0_106"/>
          <p:cNvSpPr/>
          <p:nvPr/>
        </p:nvSpPr>
        <p:spPr>
          <a:xfrm flipH="1">
            <a:off x="2427725" y="222302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6e70550651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2331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6e70550651_0_111"/>
          <p:cNvSpPr/>
          <p:nvPr/>
        </p:nvSpPr>
        <p:spPr>
          <a:xfrm flipH="1">
            <a:off x="3904500" y="36997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6e70550651_0_111"/>
          <p:cNvSpPr/>
          <p:nvPr/>
        </p:nvSpPr>
        <p:spPr>
          <a:xfrm flipH="1">
            <a:off x="10815825" y="538775"/>
            <a:ext cx="768900" cy="34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6e70550651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75" y="304800"/>
            <a:ext cx="1172331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6e70550651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63"/>
            <a:ext cx="11887205" cy="651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d2f56f3c6_0_0"/>
          <p:cNvSpPr txBox="1"/>
          <p:nvPr>
            <p:ph type="title"/>
          </p:nvPr>
        </p:nvSpPr>
        <p:spPr>
          <a:xfrm>
            <a:off x="581200" y="658650"/>
            <a:ext cx="11029500" cy="123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Machine Learning with AWS Serverless </a:t>
            </a:r>
            <a:endParaRPr b="1" sz="4800"/>
          </a:p>
        </p:txBody>
      </p:sp>
      <p:pic>
        <p:nvPicPr>
          <p:cNvPr id="314" name="Google Shape;314;g7d2f56f3c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63" y="2340874"/>
            <a:ext cx="2743075" cy="2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2fdd57f8_1_6"/>
          <p:cNvSpPr txBox="1"/>
          <p:nvPr>
            <p:ph type="title"/>
          </p:nvPr>
        </p:nvSpPr>
        <p:spPr>
          <a:xfrm>
            <a:off x="581200" y="702150"/>
            <a:ext cx="11355900" cy="87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Microservices - </a:t>
            </a:r>
            <a:r>
              <a:rPr b="1" lang="en-US" sz="3600"/>
              <a:t>Application as loosely coupled services</a:t>
            </a:r>
            <a:endParaRPr b="1" sz="3600"/>
          </a:p>
        </p:txBody>
      </p:sp>
      <p:sp>
        <p:nvSpPr>
          <p:cNvPr id="114" name="Google Shape;114;g7d2fdd57f8_1_6"/>
          <p:cNvSpPr txBox="1"/>
          <p:nvPr>
            <p:ph idx="1" type="body"/>
          </p:nvPr>
        </p:nvSpPr>
        <p:spPr>
          <a:xfrm>
            <a:off x="581200" y="2051101"/>
            <a:ext cx="11029500" cy="392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7d2fdd57f8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25" y="2051075"/>
            <a:ext cx="4039076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7d2fdd57f8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075" y="1890750"/>
            <a:ext cx="4897475" cy="40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2f56f3c6_0_251"/>
          <p:cNvSpPr txBox="1"/>
          <p:nvPr>
            <p:ph type="title"/>
          </p:nvPr>
        </p:nvSpPr>
        <p:spPr>
          <a:xfrm>
            <a:off x="581200" y="658650"/>
            <a:ext cx="11029500" cy="97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Explosion in machine learning use cases</a:t>
            </a:r>
            <a:endParaRPr b="1" sz="4800"/>
          </a:p>
        </p:txBody>
      </p:sp>
      <p:sp>
        <p:nvSpPr>
          <p:cNvPr id="320" name="Google Shape;320;g7d2f56f3c6_0_251"/>
          <p:cNvSpPr txBox="1"/>
          <p:nvPr>
            <p:ph idx="1" type="body"/>
          </p:nvPr>
        </p:nvSpPr>
        <p:spPr>
          <a:xfrm>
            <a:off x="675150" y="1700400"/>
            <a:ext cx="11029500" cy="48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Image recognition and tagging for photo organization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Object detection, tracking and navigation for Autonomous Vehicles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Speech recognition and synthesis in Intelligent Voice Assistants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Algorithmic trading strategy performance improvement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Sentiment analysis for targeted </a:t>
            </a:r>
            <a:r>
              <a:rPr lang="en-US" sz="2400"/>
              <a:t>advertisements</a:t>
            </a:r>
            <a:r>
              <a:rPr lang="en-US" sz="2400"/>
              <a:t>  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7d2f56f3c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33400"/>
            <a:ext cx="12100149" cy="60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7d2f56f3c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6257925"/>
            <a:ext cx="8194100" cy="54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7d2f56f3c6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0200"/>
            <a:ext cx="11645725" cy="61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7d33fb49f6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0" y="609600"/>
            <a:ext cx="12087102" cy="62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7d33fb49f6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11643501" cy="63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7d33fb49f6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11635776" cy="632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d2f56f3c6_0_14"/>
          <p:cNvSpPr txBox="1"/>
          <p:nvPr>
            <p:ph type="title"/>
          </p:nvPr>
        </p:nvSpPr>
        <p:spPr>
          <a:xfrm>
            <a:off x="581200" y="702152"/>
            <a:ext cx="11029500" cy="876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SageMaker</a:t>
            </a:r>
            <a:endParaRPr b="1" sz="4800"/>
          </a:p>
        </p:txBody>
      </p:sp>
      <p:sp>
        <p:nvSpPr>
          <p:cNvPr id="352" name="Google Shape;352;g7d2f56f3c6_0_14"/>
          <p:cNvSpPr txBox="1"/>
          <p:nvPr>
            <p:ph idx="1" type="body"/>
          </p:nvPr>
        </p:nvSpPr>
        <p:spPr>
          <a:xfrm>
            <a:off x="581200" y="1502668"/>
            <a:ext cx="11029500" cy="12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rPr b="1" lang="en-US" sz="3000"/>
              <a:t>easily build, train , and deploy machine learning models</a:t>
            </a:r>
            <a:endParaRPr b="1" sz="3000"/>
          </a:p>
        </p:txBody>
      </p:sp>
      <p:pic>
        <p:nvPicPr>
          <p:cNvPr id="353" name="Google Shape;353;g7d2f56f3c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9568"/>
            <a:ext cx="11825271" cy="36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7d2f56f3c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6257925"/>
            <a:ext cx="8194100" cy="54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d2f56f3c6_0_266"/>
          <p:cNvSpPr txBox="1"/>
          <p:nvPr>
            <p:ph type="title"/>
          </p:nvPr>
        </p:nvSpPr>
        <p:spPr>
          <a:xfrm>
            <a:off x="581200" y="573075"/>
            <a:ext cx="11029500" cy="863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Training ML models using </a:t>
            </a:r>
            <a:r>
              <a:rPr b="1" lang="en-US" sz="4800"/>
              <a:t>SageMaker </a:t>
            </a:r>
            <a:endParaRPr b="1" sz="4800"/>
          </a:p>
        </p:txBody>
      </p:sp>
      <p:pic>
        <p:nvPicPr>
          <p:cNvPr id="360" name="Google Shape;360;g7d2f56f3c6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4850"/>
            <a:ext cx="2794672" cy="44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7d2f56f3c6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872" y="1664850"/>
            <a:ext cx="2716774" cy="443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7d2f56f3c6_0_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446" y="1664850"/>
            <a:ext cx="2922164" cy="44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7d2f56f3c6_0_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4210" y="1664850"/>
            <a:ext cx="2616930" cy="44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7d2f56f3c6_0_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1400" y="6257925"/>
            <a:ext cx="8194100" cy="54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7d2f56f3c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12191998" cy="62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7d2f56f3c6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875" y="6483125"/>
            <a:ext cx="6499951" cy="3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7d33fb49f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653450"/>
            <a:ext cx="9194748" cy="54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7d33fb49f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6257925"/>
            <a:ext cx="8194100" cy="54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1f22d8e5_0_4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Virtualized Technologies</a:t>
            </a:r>
            <a:endParaRPr b="1" sz="4800"/>
          </a:p>
        </p:txBody>
      </p:sp>
      <p:sp>
        <p:nvSpPr>
          <p:cNvPr id="122" name="Google Shape;122;g7d1f22d8e5_0_4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7d1f22d8e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50" y="2129425"/>
            <a:ext cx="4730699" cy="44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7d1f22d8e5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375" y="2129425"/>
            <a:ext cx="4871249" cy="44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d481ef38e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7d481ef38e_0_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7d481ef3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50" y="2340875"/>
            <a:ext cx="11029501" cy="4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7d481ef38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975" y="666700"/>
            <a:ext cx="1732049" cy="12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d1f22d8e5_0_18"/>
          <p:cNvSpPr txBox="1"/>
          <p:nvPr>
            <p:ph type="title"/>
          </p:nvPr>
        </p:nvSpPr>
        <p:spPr>
          <a:xfrm>
            <a:off x="421300" y="702150"/>
            <a:ext cx="111894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Future Forward…...</a:t>
            </a:r>
            <a:r>
              <a:rPr b="1" lang="en-US" sz="4800"/>
              <a:t>GO SERVERLESS</a:t>
            </a:r>
            <a:endParaRPr b="1" sz="4800"/>
          </a:p>
        </p:txBody>
      </p:sp>
      <p:sp>
        <p:nvSpPr>
          <p:cNvPr id="130" name="Google Shape;130;g7d1f22d8e5_0_18"/>
          <p:cNvSpPr txBox="1"/>
          <p:nvPr>
            <p:ph idx="1" type="body"/>
          </p:nvPr>
        </p:nvSpPr>
        <p:spPr>
          <a:xfrm>
            <a:off x="581200" y="1535675"/>
            <a:ext cx="11029500" cy="443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</a:t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  </a:t>
            </a:r>
            <a:r>
              <a:rPr lang="en-US"/>
              <a:t>No servers to provision or manage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  Scales with usage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  Pay for value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  Availability and fault tolerance built in</a:t>
            </a:r>
            <a:endParaRPr/>
          </a:p>
        </p:txBody>
      </p:sp>
      <p:pic>
        <p:nvPicPr>
          <p:cNvPr id="131" name="Google Shape;131;g7d1f22d8e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652750"/>
            <a:ext cx="414225" cy="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7d1f22d8e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3376375"/>
            <a:ext cx="414225" cy="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d1f22d8e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38" y="4099998"/>
            <a:ext cx="424342" cy="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7d1f22d8e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763" y="4823613"/>
            <a:ext cx="415108" cy="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d1f22d8e5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150" y="2356125"/>
            <a:ext cx="3881326" cy="34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1f22d8e5_0_1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Diving Deeper…..</a:t>
            </a:r>
            <a:endParaRPr b="1" sz="4800"/>
          </a:p>
        </p:txBody>
      </p:sp>
      <p:sp>
        <p:nvSpPr>
          <p:cNvPr id="141" name="Google Shape;141;g7d1f22d8e5_0_12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7d1f22d8e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00" y="2082650"/>
            <a:ext cx="10613247" cy="4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d2fdd57f8_1_1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How does Lambda work?</a:t>
            </a:r>
            <a:endParaRPr b="1" sz="4800"/>
          </a:p>
        </p:txBody>
      </p:sp>
      <p:sp>
        <p:nvSpPr>
          <p:cNvPr id="148" name="Google Shape;148;g7d2fdd57f8_1_19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g7d2fdd57f8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340875"/>
            <a:ext cx="10855877" cy="3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7d2fdd57f8_1_19"/>
          <p:cNvSpPr txBox="1"/>
          <p:nvPr/>
        </p:nvSpPr>
        <p:spPr>
          <a:xfrm flipH="1">
            <a:off x="0" y="6568200"/>
            <a:ext cx="30000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0000FF"/>
                </a:solidFill>
              </a:rPr>
              <a:t>https://aws.amazon.com/lambda/</a:t>
            </a:r>
            <a:endParaRPr sz="11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d1f22d8e5_0_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Functions provide further application granularity</a:t>
            </a:r>
            <a:endParaRPr b="1" sz="3600"/>
          </a:p>
        </p:txBody>
      </p:sp>
      <p:sp>
        <p:nvSpPr>
          <p:cNvPr id="156" name="Google Shape;156;g7d1f22d8e5_0_5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g7d1f22d8e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675" y="2340875"/>
            <a:ext cx="7583776" cy="36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1f22d8e5_0_23"/>
          <p:cNvSpPr txBox="1"/>
          <p:nvPr>
            <p:ph type="title"/>
          </p:nvPr>
        </p:nvSpPr>
        <p:spPr>
          <a:xfrm>
            <a:off x="581200" y="193975"/>
            <a:ext cx="11029500" cy="10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Events Trigger AWS Lambda Function</a:t>
            </a:r>
            <a:endParaRPr b="1" sz="3600"/>
          </a:p>
        </p:txBody>
      </p:sp>
      <p:sp>
        <p:nvSpPr>
          <p:cNvPr id="163" name="Google Shape;163;g7d1f22d8e5_0_23"/>
          <p:cNvSpPr txBox="1"/>
          <p:nvPr>
            <p:ph idx="1" type="body"/>
          </p:nvPr>
        </p:nvSpPr>
        <p:spPr>
          <a:xfrm>
            <a:off x="264450" y="1460500"/>
            <a:ext cx="11346300" cy="53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/>
              <a:t>         </a:t>
            </a:r>
            <a:r>
              <a:rPr b="1" lang="en-US" sz="1900">
                <a:latin typeface="Roboto"/>
                <a:ea typeface="Roboto"/>
                <a:cs typeface="Roboto"/>
                <a:sym typeface="Roboto"/>
              </a:rPr>
              <a:t>S3 event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</a:t>
            </a:r>
            <a:r>
              <a:rPr b="1" lang="en-US" sz="1900">
                <a:latin typeface="Roboto"/>
                <a:ea typeface="Roboto"/>
                <a:cs typeface="Roboto"/>
                <a:sym typeface="Roboto"/>
              </a:rPr>
              <a:t>API Gateway event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           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b="1" lang="en-US" sz="1900">
                <a:latin typeface="Roboto"/>
                <a:ea typeface="Roboto"/>
                <a:cs typeface="Roboto"/>
                <a:sym typeface="Roboto"/>
              </a:rPr>
              <a:t>DynamoDB event 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</a:t>
            </a:r>
            <a:r>
              <a:rPr b="1" lang="en-US" sz="1900">
                <a:latin typeface="Roboto"/>
                <a:ea typeface="Roboto"/>
                <a:cs typeface="Roboto"/>
                <a:sym typeface="Roboto"/>
              </a:rPr>
              <a:t>CloudWatch event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-US"/>
              <a:t> </a:t>
            </a:r>
            <a:r>
              <a:rPr lang="en-US"/>
              <a:t>                                     </a:t>
            </a:r>
            <a:r>
              <a:rPr b="1" lang="en-US"/>
              <a:t> </a:t>
            </a:r>
            <a:endParaRPr b="1"/>
          </a:p>
        </p:txBody>
      </p:sp>
      <p:pic>
        <p:nvPicPr>
          <p:cNvPr id="164" name="Google Shape;164;g7d1f22d8e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50" y="4472500"/>
            <a:ext cx="3941725" cy="17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7d1f22d8e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00" y="3969900"/>
            <a:ext cx="5107849" cy="233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7d1f22d8e5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825" y="1914350"/>
            <a:ext cx="4806902" cy="233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7d1f22d8e5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800" y="1990250"/>
            <a:ext cx="5107849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2020-01-31T03:03:37Z</dcterms:created>
</cp:coreProperties>
</file>